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1746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22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15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1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1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3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9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16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0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5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D2F1-742A-476F-8AE8-2BC55CB487D6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EEC4-AAA2-4D6D-A61E-7FC27598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0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B1DD903-3723-4403-9B49-7A4ABB7EC330}"/>
              </a:ext>
            </a:extLst>
          </p:cNvPr>
          <p:cNvGrpSpPr/>
          <p:nvPr/>
        </p:nvGrpSpPr>
        <p:grpSpPr>
          <a:xfrm>
            <a:off x="173682" y="65000"/>
            <a:ext cx="8796631" cy="6677948"/>
            <a:chOff x="173682" y="65000"/>
            <a:chExt cx="8796631" cy="6677948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BC3B9FF-13C7-4ED9-AE31-DAF583A197AA}"/>
                </a:ext>
              </a:extLst>
            </p:cNvPr>
            <p:cNvGrpSpPr/>
            <p:nvPr/>
          </p:nvGrpSpPr>
          <p:grpSpPr>
            <a:xfrm>
              <a:off x="173682" y="1076229"/>
              <a:ext cx="8796631" cy="5666719"/>
              <a:chOff x="173682" y="1076229"/>
              <a:chExt cx="8796631" cy="5666719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1BAB6225-C11D-4F2C-AC65-4C7E0FB3A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-1" b="14584"/>
              <a:stretch/>
            </p:blipFill>
            <p:spPr>
              <a:xfrm rot="21480000">
                <a:off x="853375" y="1076229"/>
                <a:ext cx="7437246" cy="4764396"/>
              </a:xfrm>
              <a:prstGeom prst="rect">
                <a:avLst/>
              </a:prstGeom>
            </p:spPr>
          </p:pic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471C90ED-1F4A-4343-9F3B-D05B12D38190}"/>
                  </a:ext>
                </a:extLst>
              </p:cNvPr>
              <p:cNvGrpSpPr/>
              <p:nvPr/>
            </p:nvGrpSpPr>
            <p:grpSpPr>
              <a:xfrm>
                <a:off x="173682" y="5077248"/>
                <a:ext cx="8796631" cy="1665700"/>
                <a:chOff x="226337" y="2332632"/>
                <a:chExt cx="8796631" cy="1665700"/>
              </a:xfrm>
            </p:grpSpPr>
            <p:sp>
              <p:nvSpPr>
                <p:cNvPr id="14" name="Rettangolo 13">
                  <a:extLst>
                    <a:ext uri="{FF2B5EF4-FFF2-40B4-BE49-F238E27FC236}">
                      <a16:creationId xmlns:a16="http://schemas.microsoft.com/office/drawing/2014/main" id="{4B0EC0E1-37B8-4A2F-907E-29E6A7B73329}"/>
                    </a:ext>
                  </a:extLst>
                </p:cNvPr>
                <p:cNvSpPr/>
                <p:nvPr/>
              </p:nvSpPr>
              <p:spPr>
                <a:xfrm>
                  <a:off x="226337" y="2332632"/>
                  <a:ext cx="8796631" cy="8002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01746"/>
                      </a:solidFill>
                      <a:latin typeface="Calibri" panose="020F0502020204030204" pitchFamily="34" charset="0"/>
                    </a:rPr>
                    <a:t>«CORSO A2-09 SICUREZZA IN PROTEZIONE CIVILE»</a:t>
                  </a:r>
                </a:p>
                <a:p>
                  <a:pPr algn="ctr"/>
                  <a:r>
                    <a:rPr lang="it-IT" sz="400" b="1" dirty="0">
                      <a:solidFill>
                        <a:srgbClr val="001746"/>
                      </a:solidFill>
                      <a:latin typeface="Calibri" panose="020F0502020204030204" pitchFamily="34" charset="0"/>
                    </a:rPr>
                    <a:t> </a:t>
                  </a:r>
                </a:p>
                <a:p>
                  <a:pPr algn="ctr"/>
                  <a:r>
                    <a:rPr lang="it-IT" b="1" dirty="0">
                      <a:solidFill>
                        <a:srgbClr val="001746"/>
                      </a:solidFill>
                      <a:latin typeface="Calibri" panose="020F0502020204030204" pitchFamily="34" charset="0"/>
                    </a:rPr>
                    <a:t> Il D.Lgs.81/08 e la sua applicazione nelle attività del Volontariato di PC</a:t>
                  </a:r>
                  <a:r>
                    <a:rPr lang="it-IT" b="1" dirty="0">
                      <a:solidFill>
                        <a:srgbClr val="001746"/>
                      </a:solidFill>
                    </a:rPr>
                    <a:t> </a:t>
                  </a:r>
                </a:p>
              </p:txBody>
            </p:sp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E340B93C-D5D9-48BE-923A-D3EC6504F331}"/>
                    </a:ext>
                  </a:extLst>
                </p:cNvPr>
                <p:cNvSpPr/>
                <p:nvPr/>
              </p:nvSpPr>
              <p:spPr>
                <a:xfrm>
                  <a:off x="226337" y="3536667"/>
                  <a:ext cx="869132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i="1" dirty="0">
                      <a:solidFill>
                        <a:srgbClr val="002060"/>
                      </a:solidFill>
                    </a:rPr>
                    <a:t>Corso riconosciuto dalla Scuola Superiore di Protezione Civile (SSPC)  come conforme alla D.G.R. n. XI/1190 del 28.01.2019, livello A2-09 </a:t>
                  </a:r>
                </a:p>
                <a:p>
                  <a:pPr algn="ctr"/>
                  <a:r>
                    <a:rPr lang="it-IT" sz="1200" i="1" dirty="0">
                      <a:solidFill>
                        <a:srgbClr val="002060"/>
                      </a:solidFill>
                    </a:rPr>
                    <a:t>SICUREZZA IN PROTEZIONE CIVILE: D. Lgs. 81/08" - Domanda n. 1044</a:t>
                  </a:r>
                </a:p>
              </p:txBody>
            </p:sp>
          </p:grp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CFB9BB02-1239-411E-B34C-281CAD869867}"/>
                </a:ext>
              </a:extLst>
            </p:cNvPr>
            <p:cNvGrpSpPr/>
            <p:nvPr/>
          </p:nvGrpSpPr>
          <p:grpSpPr>
            <a:xfrm>
              <a:off x="1110715" y="65000"/>
              <a:ext cx="6922564" cy="541771"/>
              <a:chOff x="121032" y="90536"/>
              <a:chExt cx="8901936" cy="768106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DCA1A20F-D333-438C-8361-6C3369076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90536"/>
                <a:ext cx="7879968" cy="768106"/>
              </a:xfrm>
              <a:prstGeom prst="rect">
                <a:avLst/>
              </a:prstGeom>
            </p:spPr>
          </p:pic>
          <p:pic>
            <p:nvPicPr>
              <p:cNvPr id="18" name="Immagine 17" descr="C:\Users\CCV\Desktop\Immagine logo.bmp">
                <a:extLst>
                  <a:ext uri="{FF2B5EF4-FFF2-40B4-BE49-F238E27FC236}">
                    <a16:creationId xmlns:a16="http://schemas.microsoft.com/office/drawing/2014/main" id="{75BEF209-C3C4-4FD9-8A78-DF4707E3A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032" y="90536"/>
                <a:ext cx="750782" cy="768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0820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7B44D8C0-CA06-4E36-A1E6-F5466E81DA81}"/>
              </a:ext>
            </a:extLst>
          </p:cNvPr>
          <p:cNvGrpSpPr/>
          <p:nvPr/>
        </p:nvGrpSpPr>
        <p:grpSpPr>
          <a:xfrm>
            <a:off x="226337" y="78757"/>
            <a:ext cx="8691326" cy="6279553"/>
            <a:chOff x="226337" y="78757"/>
            <a:chExt cx="8691326" cy="6279553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9A32692-1114-4986-B925-E797748FC362}"/>
                </a:ext>
              </a:extLst>
            </p:cNvPr>
            <p:cNvSpPr/>
            <p:nvPr/>
          </p:nvSpPr>
          <p:spPr>
            <a:xfrm>
              <a:off x="226337" y="1147624"/>
              <a:ext cx="8691326" cy="421871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Nelle giornate di sabato 13 e domenica 14 aprile si è svolto il 1° corso «SICUREZZA IN PROTEZIONE CIVILE» organizzato dal CCV-MI in collaborazione con città metropolitana di Milano.</a:t>
              </a:r>
            </a:p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Il nuovo corso è presente nella nuova matrice -allegato C) della D.G.R. XI/1190- nell’elenco dei corsi specialistici, livello A2-09, quale corretta conoscenza del D. Lgs. 81/08 e successive integrazioni, da applicare al contesto specifico della PC. Sono previsti specifici approfondimenti in relazione ad argomenti e temi particolarmente rilevanti e importanti.</a:t>
              </a:r>
            </a:p>
            <a:p>
              <a:pPr algn="just">
                <a:lnSpc>
                  <a:spcPct val="150000"/>
                </a:lnSpc>
              </a:pPr>
              <a:endParaRPr lang="it-IT" sz="1200" b="1" dirty="0">
                <a:solidFill>
                  <a:srgbClr val="00206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La 1^ edizione del corso ha visto la partecipazione di 50 volontari, che hanno svolto le attività presso la sede dell’Idroscalo di Milano e la parte pratica presso le strutture dismesse del vecchio Ospedale di Garbagnate Milanese. La 2^ edizione si concluderà mercoledì 17 p.v. con 40 volontari.</a:t>
              </a:r>
            </a:p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Docenti e collaboratori per le attività pratiche sono stati: Fabio Bergomi, Marco Eller </a:t>
              </a:r>
              <a:r>
                <a:rPr lang="it-IT" sz="1200" b="1" dirty="0" err="1">
                  <a:solidFill>
                    <a:srgbClr val="002060"/>
                  </a:solidFill>
                </a:rPr>
                <a:t>Vainicher</a:t>
              </a:r>
              <a:r>
                <a:rPr lang="it-IT" sz="1200" b="1" dirty="0">
                  <a:solidFill>
                    <a:srgbClr val="002060"/>
                  </a:solidFill>
                </a:rPr>
                <a:t>, Massimiliano Colletta, Luca </a:t>
              </a:r>
              <a:r>
                <a:rPr lang="it-IT" sz="1200" b="1" dirty="0" err="1">
                  <a:solidFill>
                    <a:srgbClr val="002060"/>
                  </a:solidFill>
                </a:rPr>
                <a:t>Inzirillo</a:t>
              </a:r>
              <a:r>
                <a:rPr lang="it-IT" sz="1200" b="1" dirty="0">
                  <a:solidFill>
                    <a:srgbClr val="002060"/>
                  </a:solidFill>
                </a:rPr>
                <a:t>, Ludovico Santoro, Alessio Gatti, Eugenio </a:t>
              </a:r>
              <a:r>
                <a:rPr lang="it-IT" sz="1200" b="1" dirty="0" err="1">
                  <a:solidFill>
                    <a:srgbClr val="002060"/>
                  </a:solidFill>
                </a:rPr>
                <a:t>Ghisleri</a:t>
              </a:r>
              <a:r>
                <a:rPr lang="it-IT" sz="1200" b="1" dirty="0">
                  <a:solidFill>
                    <a:srgbClr val="002060"/>
                  </a:solidFill>
                </a:rPr>
                <a:t>, Domenico Cianferri.</a:t>
              </a:r>
            </a:p>
            <a:p>
              <a:pPr algn="just">
                <a:lnSpc>
                  <a:spcPct val="150000"/>
                </a:lnSpc>
              </a:pPr>
              <a:endParaRPr lang="it-IT" sz="1200" b="1" dirty="0">
                <a:solidFill>
                  <a:srgbClr val="00206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Il corso ha riscosso l’apprezzamento di tutti i corsisti per l’organizzazione e per la professionalità di docenti e collaboratori.</a:t>
              </a:r>
            </a:p>
            <a:p>
              <a:pPr algn="just">
                <a:lnSpc>
                  <a:spcPct val="150000"/>
                </a:lnSpc>
              </a:pPr>
              <a:r>
                <a:rPr lang="it-IT" sz="1200" b="1" dirty="0">
                  <a:solidFill>
                    <a:srgbClr val="002060"/>
                  </a:solidFill>
                </a:rPr>
                <a:t>Sono previste altre edizioni, a fronte delle richieste dei volontari delle OO.VV. afferenti al CCV-MI di città metropolitana di Milano, </a:t>
              </a:r>
              <a:r>
                <a:rPr lang="it-IT" sz="1200" b="1">
                  <a:solidFill>
                    <a:srgbClr val="002060"/>
                  </a:solidFill>
                </a:rPr>
                <a:t>come indicato </a:t>
              </a:r>
              <a:r>
                <a:rPr lang="it-IT" sz="1200" b="1" dirty="0">
                  <a:solidFill>
                    <a:srgbClr val="002060"/>
                  </a:solidFill>
                </a:rPr>
                <a:t>nel Piano Formativo 2019 pubblicato sul sito.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35E30AD-59A9-4E55-B148-73907403BA03}"/>
                </a:ext>
              </a:extLst>
            </p:cNvPr>
            <p:cNvGrpSpPr/>
            <p:nvPr/>
          </p:nvGrpSpPr>
          <p:grpSpPr>
            <a:xfrm>
              <a:off x="1110717" y="78757"/>
              <a:ext cx="6922564" cy="541771"/>
              <a:chOff x="121032" y="90536"/>
              <a:chExt cx="8901936" cy="768106"/>
            </a:xfrm>
          </p:grpSpPr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B8C388BA-13C9-4ABB-83B3-F7D6B98C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000" y="90536"/>
                <a:ext cx="7879968" cy="768106"/>
              </a:xfrm>
              <a:prstGeom prst="rect">
                <a:avLst/>
              </a:prstGeom>
            </p:spPr>
          </p:pic>
          <p:pic>
            <p:nvPicPr>
              <p:cNvPr id="16" name="Immagine 15" descr="C:\Users\CCV\Desktop\Immagine logo.bmp">
                <a:extLst>
                  <a:ext uri="{FF2B5EF4-FFF2-40B4-BE49-F238E27FC236}">
                    <a16:creationId xmlns:a16="http://schemas.microsoft.com/office/drawing/2014/main" id="{70BC3903-743B-48BD-95D4-FAAC1B241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032" y="90536"/>
                <a:ext cx="750782" cy="768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188AF01D-1C7D-496C-8F85-0E8E840C3FEE}"/>
                </a:ext>
              </a:extLst>
            </p:cNvPr>
            <p:cNvSpPr/>
            <p:nvPr/>
          </p:nvSpPr>
          <p:spPr>
            <a:xfrm>
              <a:off x="226337" y="5893439"/>
              <a:ext cx="8691326" cy="46487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b="1" dirty="0">
                  <a:solidFill>
                    <a:srgbClr val="002060"/>
                  </a:solidFill>
                </a:rPr>
                <a:t>Un GRAZIE a tutti coloro che hanno reso possibile anche questo momento formativo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55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330</Words>
  <Application>Microsoft Office PowerPoint</Application>
  <PresentationFormat>Presentazione su schermo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Moro</dc:creator>
  <cp:lastModifiedBy>Flavia Moro</cp:lastModifiedBy>
  <cp:revision>3</cp:revision>
  <dcterms:created xsi:type="dcterms:W3CDTF">2019-04-15T10:02:30Z</dcterms:created>
  <dcterms:modified xsi:type="dcterms:W3CDTF">2019-04-15T17:59:01Z</dcterms:modified>
</cp:coreProperties>
</file>